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63" r:id="rId17"/>
    <p:sldId id="464" r:id="rId18"/>
    <p:sldId id="446" r:id="rId19"/>
    <p:sldId id="447" r:id="rId20"/>
    <p:sldId id="457" r:id="rId21"/>
    <p:sldId id="448" r:id="rId22"/>
    <p:sldId id="449" r:id="rId23"/>
    <p:sldId id="450" r:id="rId24"/>
    <p:sldId id="454" r:id="rId25"/>
    <p:sldId id="451" r:id="rId26"/>
    <p:sldId id="452" r:id="rId27"/>
    <p:sldId id="415" r:id="rId28"/>
    <p:sldId id="459" r:id="rId29"/>
    <p:sldId id="460" r:id="rId30"/>
    <p:sldId id="258" r:id="rId31"/>
    <p:sldId id="461" r:id="rId32"/>
    <p:sldId id="462" r:id="rId33"/>
    <p:sldId id="465" r:id="rId34"/>
    <p:sldId id="466" r:id="rId35"/>
    <p:sldId id="46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4" autoAdjust="0"/>
    <p:restoredTop sz="77823"/>
  </p:normalViewPr>
  <p:slideViewPr>
    <p:cSldViewPr>
      <p:cViewPr varScale="1">
        <p:scale>
          <a:sx n="98" d="100"/>
          <a:sy n="98" d="100"/>
        </p:scale>
        <p:origin x="20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E14AF-D832-D58D-194E-2E041000771C}"/>
              </a:ext>
            </a:extLst>
          </p:cNvPr>
          <p:cNvSpPr txBox="1"/>
          <p:nvPr/>
        </p:nvSpPr>
        <p:spPr>
          <a:xfrm>
            <a:off x="152400" y="3833589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(notice that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i="1" dirty="0"/>
              <a:t>totals</a:t>
            </a:r>
            <a:r>
              <a:rPr lang="en-US" dirty="0"/>
              <a:t> is a summary of the raw data)</a:t>
            </a:r>
          </a:p>
        </p:txBody>
      </p:sp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in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Two ways to do this based on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data we have (2 existing </a:t>
            </a:r>
            <a:r>
              <a:rPr lang="en-US" sz="2400" dirty="0" err="1"/>
              <a:t>dataframes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>
                <a:solidFill>
                  <a:srgbClr val="0432FF"/>
                </a:solidFill>
              </a:rPr>
              <a:t>number</a:t>
            </a:r>
            <a:r>
              <a:rPr lang="en-US" sz="2400" i="1" dirty="0"/>
              <a:t> column of counts in the </a:t>
            </a:r>
            <a:r>
              <a:rPr lang="en-US" sz="2400" i="1" dirty="0">
                <a:solidFill>
                  <a:srgbClr val="0432FF"/>
                </a:solidFill>
              </a:rPr>
              <a:t>lady </a:t>
            </a:r>
            <a:r>
              <a:rPr lang="en-US" sz="2400" i="1" dirty="0"/>
              <a:t>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5626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3D472F-0CDD-0D71-1D3B-379B55C8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67" y="1219200"/>
            <a:ext cx="2137185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C798D-7ACD-E9F4-1D06-DD3057F2FB29}"/>
              </a:ext>
            </a:extLst>
          </p:cNvPr>
          <p:cNvSpPr txBox="1"/>
          <p:nvPr/>
        </p:nvSpPr>
        <p:spPr>
          <a:xfrm>
            <a:off x="2371110" y="152400"/>
            <a:ext cx="46830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Summarize Raw Count Data – ‘lady’</a:t>
            </a:r>
          </a:p>
        </p:txBody>
      </p:sp>
    </p:spTree>
    <p:extLst>
      <p:ext uri="{BB962C8B-B14F-4D97-AF65-F5344CB8AC3E}">
        <p14:creationId xmlns:p14="http://schemas.microsoft.com/office/powerpoint/2010/main" val="264306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lady.mat2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</a:t>
            </a:r>
            <a:r>
              <a:rPr lang="en-US" sz="2400" dirty="0" err="1"/>
              <a:t>total.number</a:t>
            </a:r>
            <a:r>
              <a:rPr lang="en-US" sz="2400" dirty="0"/>
              <a:t>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totals)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 err="1">
                <a:solidFill>
                  <a:srgbClr val="0432FF"/>
                </a:solidFill>
              </a:rPr>
              <a:t>total.number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  <a:r>
              <a:rPr lang="en-US" sz="2400" i="1" dirty="0"/>
              <a:t>column of counts in the </a:t>
            </a:r>
            <a:r>
              <a:rPr lang="en-US" sz="2400" i="1" dirty="0">
                <a:solidFill>
                  <a:srgbClr val="0432FF"/>
                </a:solidFill>
              </a:rPr>
              <a:t>totals</a:t>
            </a:r>
            <a:r>
              <a:rPr lang="en-US" sz="2400" i="1" dirty="0"/>
              <a:t> 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lady.mat2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7150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68EEAA-F7CA-554A-125C-461C7EC0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8059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7FAB9-2FF8-6234-87C0-7CD61E422EE4}"/>
              </a:ext>
            </a:extLst>
          </p:cNvPr>
          <p:cNvSpPr txBox="1"/>
          <p:nvPr/>
        </p:nvSpPr>
        <p:spPr>
          <a:xfrm>
            <a:off x="1742099" y="147206"/>
            <a:ext cx="66620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Reformat Summary Data Used for </a:t>
            </a:r>
            <a:r>
              <a:rPr lang="en-US" sz="2400" dirty="0" err="1">
                <a:solidFill>
                  <a:srgbClr val="0432FF"/>
                </a:solidFill>
              </a:rPr>
              <a:t>Barchart</a:t>
            </a:r>
            <a:r>
              <a:rPr lang="en-US" sz="2400" dirty="0">
                <a:solidFill>
                  <a:srgbClr val="0432FF"/>
                </a:solidFill>
              </a:rPr>
              <a:t> – ‘totals’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B8D1D-3990-6C3E-8952-74D313BD36D1}"/>
              </a:ext>
            </a:extLst>
          </p:cNvPr>
          <p:cNvSpPr txBox="1"/>
          <p:nvPr/>
        </p:nvSpPr>
        <p:spPr>
          <a:xfrm>
            <a:off x="4876800" y="5968063"/>
            <a:ext cx="39798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Either method will work the same.</a:t>
            </a:r>
          </a:p>
          <a:p>
            <a:r>
              <a:rPr lang="en-US" dirty="0"/>
              <a:t>I think the first method is more intuitive.</a:t>
            </a:r>
          </a:p>
        </p:txBody>
      </p:sp>
    </p:spTree>
    <p:extLst>
      <p:ext uri="{BB962C8B-B14F-4D97-AF65-F5344CB8AC3E}">
        <p14:creationId xmlns:p14="http://schemas.microsoft.com/office/powerpoint/2010/main" val="152692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234"/>
            <a:ext cx="8382000" cy="65415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know we have been successful when we have a simple matrix of all possible combinations of factors: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 levels of </a:t>
            </a:r>
            <a:r>
              <a:rPr lang="en-US" sz="2400" dirty="0">
                <a:solidFill>
                  <a:srgbClr val="0432FF"/>
                </a:solidFill>
              </a:rPr>
              <a:t>Habitat</a:t>
            </a:r>
            <a:r>
              <a:rPr lang="en-US" sz="2400" dirty="0"/>
              <a:t> * 2 </a:t>
            </a:r>
            <a:r>
              <a:rPr lang="en-US" sz="2400" dirty="0">
                <a:solidFill>
                  <a:srgbClr val="0432FF"/>
                </a:solidFill>
              </a:rPr>
              <a:t>levels of </a:t>
            </a:r>
            <a:r>
              <a:rPr lang="en-US" sz="2400" dirty="0" err="1">
                <a:solidFill>
                  <a:srgbClr val="0432FF"/>
                </a:solidFill>
              </a:rPr>
              <a:t>morph_color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/>
              <a:t>= 4 unique conditions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this case (and in nearly all cases), formatting the data is much more work than doing the chi-square test.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86104-D89F-342A-F8E7-7CC4F99BBB99}"/>
              </a:ext>
            </a:extLst>
          </p:cNvPr>
          <p:cNvSpPr/>
          <p:nvPr/>
        </p:nvSpPr>
        <p:spPr>
          <a:xfrm>
            <a:off x="2209800" y="3657600"/>
            <a:ext cx="1524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 #for basic help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This is question 2 from today’s practice 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407-873D-524B-8698-790FEA0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385F-55AE-4948-9EF5-6B5D5358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1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609-2B49-C543-AAE5-BD51B8A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35" y="21115"/>
            <a:ext cx="5181600" cy="944562"/>
          </a:xfrm>
        </p:spPr>
        <p:txBody>
          <a:bodyPr/>
          <a:lstStyle/>
          <a:p>
            <a:r>
              <a:rPr lang="en-US" dirty="0"/>
              <a:t>Extra: </a:t>
            </a:r>
            <a:r>
              <a:rPr lang="en-US" dirty="0" err="1"/>
              <a:t>geom_dotplot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6641-C7BE-9742-8B64-E26914FC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629400" cy="2133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C00000"/>
                </a:solidFill>
              </a:rPr>
              <a:t>ggplot</a:t>
            </a:r>
            <a:r>
              <a:rPr lang="en-US" sz="2200" dirty="0"/>
              <a:t>(ozone, </a:t>
            </a:r>
            <a:r>
              <a:rPr lang="en-US" sz="2200" dirty="0" err="1">
                <a:solidFill>
                  <a:srgbClr val="C00000"/>
                </a:solidFill>
              </a:rPr>
              <a:t>aes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x</a:t>
            </a:r>
            <a:r>
              <a:rPr lang="en-US" sz="2200" dirty="0"/>
              <a:t> = Ozone))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geom_dotplot</a:t>
            </a:r>
            <a:r>
              <a:rPr lang="en-US" sz="2200" dirty="0"/>
              <a:t>(method="</a:t>
            </a:r>
            <a:r>
              <a:rPr lang="en-US" sz="2200" dirty="0" err="1"/>
              <a:t>histodot</a:t>
            </a:r>
            <a:r>
              <a:rPr lang="en-US" sz="2200" dirty="0"/>
              <a:t>", </a:t>
            </a:r>
            <a:r>
              <a:rPr lang="en-US" sz="2200" dirty="0" err="1"/>
              <a:t>binwidth</a:t>
            </a:r>
            <a:r>
              <a:rPr lang="en-US" sz="2200" dirty="0"/>
              <a:t> = 5)+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facet_wrap</a:t>
            </a:r>
            <a:r>
              <a:rPr lang="en-US" sz="2200" dirty="0"/>
              <a:t>(~ </a:t>
            </a:r>
            <a:r>
              <a:rPr lang="en-US" sz="2200" dirty="0" err="1"/>
              <a:t>Garden.location</a:t>
            </a:r>
            <a:r>
              <a:rPr lang="en-US" sz="2200" dirty="0"/>
              <a:t>, </a:t>
            </a:r>
            <a:r>
              <a:rPr lang="en-US" sz="2200" dirty="0" err="1"/>
              <a:t>ncol</a:t>
            </a:r>
            <a:r>
              <a:rPr lang="en-US" sz="2200" dirty="0"/>
              <a:t> = 1)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[looks bad because there aren’t many observations]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9CFE-D43B-B543-A9CB-7C2D1899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4462"/>
            <a:ext cx="2350477" cy="289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E1DC43-9C84-1849-AADB-A675CC246D17}"/>
              </a:ext>
            </a:extLst>
          </p:cNvPr>
          <p:cNvSpPr txBox="1">
            <a:spLocks/>
          </p:cNvSpPr>
          <p:nvPr/>
        </p:nvSpPr>
        <p:spPr>
          <a:xfrm>
            <a:off x="233304" y="2895600"/>
            <a:ext cx="796698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(ozone, 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=</a:t>
            </a:r>
            <a:r>
              <a:rPr lang="en-US" sz="2000" dirty="0" err="1"/>
              <a:t>Garden.location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=Ozone)) </a:t>
            </a:r>
            <a:r>
              <a:rPr lang="en-US" sz="2000" dirty="0">
                <a:solidFill>
                  <a:srgbClr val="C00000"/>
                </a:solidFill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geom_dotplot</a:t>
            </a:r>
            <a:r>
              <a:rPr lang="en-US" sz="2000" dirty="0"/>
              <a:t>(</a:t>
            </a:r>
            <a:r>
              <a:rPr lang="en-US" sz="2000" dirty="0" err="1"/>
              <a:t>binaxis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"y"</a:t>
            </a:r>
            <a:r>
              <a:rPr lang="en-US" sz="2000" dirty="0"/>
              <a:t>, </a:t>
            </a:r>
            <a:r>
              <a:rPr lang="en-US" sz="2000" dirty="0" err="1"/>
              <a:t>stackdir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"center"</a:t>
            </a:r>
            <a:r>
              <a:rPr lang="en-US" sz="2000" dirty="0"/>
              <a:t>, </a:t>
            </a:r>
            <a:r>
              <a:rPr lang="en-US" sz="2000" dirty="0" err="1"/>
              <a:t>binwidth</a:t>
            </a:r>
            <a:r>
              <a:rPr lang="en-US" sz="2000" dirty="0"/>
              <a:t>=2)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>
                <a:solidFill>
                  <a:srgbClr val="C00000"/>
                </a:solidFill>
              </a:rPr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64DB4-E7D4-F848-878E-5E6DDC83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07" y="3834299"/>
            <a:ext cx="2361193" cy="2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7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(make up some data)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977FA3-450B-F0C4-56EB-26CA6CEC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578"/>
            <a:ext cx="8229600" cy="3445844"/>
          </a:xfrm>
        </p:spPr>
      </p:pic>
    </p:spTree>
    <p:extLst>
      <p:ext uri="{BB962C8B-B14F-4D97-AF65-F5344CB8AC3E}">
        <p14:creationId xmlns:p14="http://schemas.microsoft.com/office/powerpoint/2010/main" val="154428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(our usual unequal variance t-test)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9C0475-0062-FA6C-34B1-FFF11DFD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018"/>
            <a:ext cx="8229600" cy="3262964"/>
          </a:xfrm>
        </p:spPr>
      </p:pic>
    </p:spTree>
    <p:extLst>
      <p:ext uri="{BB962C8B-B14F-4D97-AF65-F5344CB8AC3E}">
        <p14:creationId xmlns:p14="http://schemas.microsoft.com/office/powerpoint/2010/main" val="703903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i="1" dirty="0" err="1"/>
              <a:t>t.test</a:t>
            </a:r>
            <a:r>
              <a:rPr lang="en-US" sz="3200" i="1" dirty="0"/>
              <a:t> </a:t>
            </a:r>
            <a:r>
              <a:rPr lang="en-US" sz="3200" dirty="0"/>
              <a:t>specification vs. </a:t>
            </a:r>
            <a:r>
              <a:rPr lang="en-US" sz="3200" i="1" dirty="0" err="1"/>
              <a:t>lm</a:t>
            </a:r>
            <a:r>
              <a:rPr lang="en-US" sz="3200" dirty="0"/>
              <a:t> specification)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4BF78DC-6E3C-BF6F-7801-B2C8234CD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48" y="1447800"/>
            <a:ext cx="5516704" cy="5105400"/>
          </a:xfrm>
        </p:spPr>
      </p:pic>
    </p:spTree>
    <p:extLst>
      <p:ext uri="{BB962C8B-B14F-4D97-AF65-F5344CB8AC3E}">
        <p14:creationId xmlns:p14="http://schemas.microsoft.com/office/powerpoint/2010/main" val="85504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24968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Rows: 20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Columns: 4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Habitat      &lt;chr&gt; "Rural", "Rural", "Rural", "Rural", "Rural", "Rural", "Rural", "Rural", "Rural",…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Site         &lt;chr&gt; "R1", "R2", "R3", "R4", "R5", "R1", "R2", "R3", "R4", "R5", "U1", "U2", "U3", "U…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</a:t>
            </a:r>
            <a:r>
              <a:rPr lang="en-US" sz="1400" dirty="0" err="1">
                <a:latin typeface="Lucida Console" panose="020B0609040504020204" pitchFamily="49" charset="0"/>
              </a:rPr>
              <a:t>morph_colour</a:t>
            </a:r>
            <a:r>
              <a:rPr lang="en-US" sz="1400" dirty="0">
                <a:latin typeface="Lucida Console" panose="020B0609040504020204" pitchFamily="49" charset="0"/>
              </a:rPr>
              <a:t> &lt;chr&gt; "black", "black", "black", "black", "black", "red", "red", "red", "red", "red", 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number       &lt;int&gt; 10, 3, 4, 7, 6, 15, 18, 9, 12, 16, 32, 25, 25, 17, 16, 17, 23, 21, 9, 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11105</TotalTime>
  <Words>3180</Words>
  <Application>Microsoft Macintosh PowerPoint</Application>
  <PresentationFormat>On-screen Show (4:3)</PresentationFormat>
  <Paragraphs>360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PowerPoint Presentation</vt:lpstr>
      <vt:lpstr>PowerPoint Presentation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  <vt:lpstr>PowerPoint Presentation</vt:lpstr>
      <vt:lpstr>Extra: geom_dotplot</vt:lpstr>
      <vt:lpstr>t-test is really just a linear model (make up some data)</vt:lpstr>
      <vt:lpstr>t-test is really just a linear model (our usual unequal variance t-test)</vt:lpstr>
      <vt:lpstr>t-test is really just a linear model (t.test specification vs. lm specification)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525</cp:revision>
  <cp:lastPrinted>2018-11-07T21:03:12Z</cp:lastPrinted>
  <dcterms:created xsi:type="dcterms:W3CDTF">2013-09-18T21:00:03Z</dcterms:created>
  <dcterms:modified xsi:type="dcterms:W3CDTF">2024-10-29T21:56:28Z</dcterms:modified>
  <cp:category/>
</cp:coreProperties>
</file>